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330" r:id="rId2"/>
    <p:sldId id="407" r:id="rId3"/>
    <p:sldId id="402" r:id="rId4"/>
    <p:sldId id="403" r:id="rId5"/>
    <p:sldId id="405" r:id="rId6"/>
    <p:sldId id="406" r:id="rId7"/>
    <p:sldId id="408" r:id="rId8"/>
    <p:sldId id="409" r:id="rId9"/>
    <p:sldId id="410" r:id="rId10"/>
    <p:sldId id="412" r:id="rId11"/>
    <p:sldId id="413" r:id="rId12"/>
    <p:sldId id="414" r:id="rId13"/>
    <p:sldId id="415" r:id="rId14"/>
    <p:sldId id="416" r:id="rId15"/>
    <p:sldId id="417" r:id="rId16"/>
    <p:sldId id="418" r:id="rId17"/>
    <p:sldId id="419" r:id="rId18"/>
    <p:sldId id="420" r:id="rId19"/>
    <p:sldId id="421" r:id="rId20"/>
    <p:sldId id="458" r:id="rId21"/>
    <p:sldId id="423" r:id="rId22"/>
    <p:sldId id="424" r:id="rId23"/>
    <p:sldId id="425" r:id="rId24"/>
    <p:sldId id="426" r:id="rId25"/>
    <p:sldId id="427" r:id="rId26"/>
    <p:sldId id="428" r:id="rId27"/>
    <p:sldId id="429" r:id="rId28"/>
    <p:sldId id="456" r:id="rId29"/>
    <p:sldId id="431" r:id="rId30"/>
    <p:sldId id="432" r:id="rId31"/>
    <p:sldId id="433" r:id="rId32"/>
    <p:sldId id="434" r:id="rId33"/>
    <p:sldId id="435" r:id="rId34"/>
    <p:sldId id="436" r:id="rId35"/>
    <p:sldId id="437" r:id="rId36"/>
    <p:sldId id="438" r:id="rId37"/>
    <p:sldId id="439" r:id="rId38"/>
    <p:sldId id="440" r:id="rId39"/>
    <p:sldId id="441" r:id="rId40"/>
    <p:sldId id="443" r:id="rId41"/>
    <p:sldId id="442" r:id="rId42"/>
    <p:sldId id="450" r:id="rId43"/>
    <p:sldId id="453" r:id="rId44"/>
    <p:sldId id="447" r:id="rId45"/>
    <p:sldId id="448" r:id="rId46"/>
    <p:sldId id="449" r:id="rId47"/>
    <p:sldId id="455" r:id="rId48"/>
    <p:sldId id="451" r:id="rId49"/>
    <p:sldId id="444" r:id="rId50"/>
    <p:sldId id="457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050"/>
    <a:srgbClr val="FF6600"/>
    <a:srgbClr val="3399FF"/>
    <a:srgbClr val="FF3300"/>
    <a:srgbClr val="0033CC"/>
    <a:srgbClr val="0066FF"/>
    <a:srgbClr val="66FFFF"/>
    <a:srgbClr val="003399"/>
    <a:srgbClr val="000099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06" autoAdjust="0"/>
    <p:restoredTop sz="87194" autoAdjust="0"/>
  </p:normalViewPr>
  <p:slideViewPr>
    <p:cSldViewPr>
      <p:cViewPr varScale="1">
        <p:scale>
          <a:sx n="76" d="100"/>
          <a:sy n="76" d="100"/>
        </p:scale>
        <p:origin x="-93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648"/>
    </p:cViewPr>
  </p:sorterViewPr>
  <p:notesViewPr>
    <p:cSldViewPr>
      <p:cViewPr varScale="1">
        <p:scale>
          <a:sx n="68" d="100"/>
          <a:sy n="68" d="100"/>
        </p:scale>
        <p:origin x="-3288" y="-11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9C9C24-DE0A-49F5-93D2-AAF9297E412D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A3CFCB-17EA-4F99-97A8-C5DD50F566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353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58E73-1434-4362-95A0-13149EBE9807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8FC554-70C0-4F44-918B-7195E3AEA6D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86096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Переход ко</a:t>
            </a:r>
            <a:r>
              <a:rPr lang="ru-RU" baseline="0" dirty="0" smtClean="0"/>
              <a:t> второму слайду </a:t>
            </a:r>
            <a:r>
              <a:rPr lang="ru-RU" dirty="0" smtClean="0"/>
              <a:t>производится щелчком мышью на поле слайда.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612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Навигация на слайдах осуществляется при помощи управляющих кнопок и гиперссылок.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Через гиперссылки на кружки</a:t>
            </a:r>
            <a:r>
              <a:rPr lang="ru-RU" baseline="0" dirty="0" smtClean="0"/>
              <a:t> с цифрами </a:t>
            </a:r>
            <a:r>
              <a:rPr lang="ru-RU" dirty="0" smtClean="0"/>
              <a:t>происходит переход </a:t>
            </a:r>
            <a:r>
              <a:rPr lang="ru-RU" baseline="0" dirty="0" smtClean="0"/>
              <a:t>к началу игры для каждой пары.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dirty="0" smtClean="0"/>
              <a:t>Кнопка «Выход» предоставляет возможность закончить игру в любой момент.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673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Выбор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варианта ответа осуществляется по щелчку на него.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На кнопку с правильным ответом установлена анимация «пульсация».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На кнопку с неверным ответом установлена анимация «исчезновение</a:t>
            </a:r>
            <a:r>
              <a:rPr lang="ru-RU" dirty="0" smtClean="0"/>
              <a:t>».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/>
              <a:t>Кнопка «Далее» установлена для перехода к следующему вопросу игры.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 smtClean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8FC554-70C0-4F44-918B-7195E3AEA6DD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91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Овал 6">
            <a:hlinkClick r:id="" action="ppaction://noaction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solidFill>
            <a:srgbClr val="FF7C8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Крест 7"/>
          <p:cNvSpPr/>
          <p:nvPr userDrawn="1"/>
        </p:nvSpPr>
        <p:spPr>
          <a:xfrm rot="2700000">
            <a:off x="8621248" y="250769"/>
            <a:ext cx="270000" cy="270000"/>
          </a:xfrm>
          <a:prstGeom prst="plus">
            <a:avLst>
              <a:gd name="adj" fmla="val 43494"/>
            </a:avLst>
          </a:prstGeom>
          <a:solidFill>
            <a:srgbClr val="FFFFFF"/>
          </a:solidFill>
          <a:ln w="6350" cap="flat" cmpd="sng" algn="ctr">
            <a:solidFill>
              <a:srgbClr val="5F5F5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Овал 8">
            <a:hlinkClick r:id="" action="ppaction://hlinkshowjump?jump=endshow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Овал 8">
            <a:hlinkClick r:id="" action="ppaction://noaction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solidFill>
            <a:srgbClr val="FF7C8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Крест 9"/>
          <p:cNvSpPr/>
          <p:nvPr userDrawn="1"/>
        </p:nvSpPr>
        <p:spPr>
          <a:xfrm rot="2700000">
            <a:off x="8621248" y="250769"/>
            <a:ext cx="270000" cy="270000"/>
          </a:xfrm>
          <a:prstGeom prst="plus">
            <a:avLst>
              <a:gd name="adj" fmla="val 43494"/>
            </a:avLst>
          </a:prstGeom>
          <a:solidFill>
            <a:srgbClr val="FFFFFF"/>
          </a:solidFill>
          <a:ln w="6350" cap="flat" cmpd="sng" algn="ctr">
            <a:solidFill>
              <a:srgbClr val="5F5F5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Овал 10">
            <a:hlinkClick r:id="" action="ppaction://hlinkshowjump?jump=endshow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Управляющая кнопка: далее 5">
            <a:hlinkClick r:id="" action="ppaction://hlinkshowjump?jump=nextslide" highlightClick="1"/>
          </p:cNvPr>
          <p:cNvSpPr/>
          <p:nvPr userDrawn="1"/>
        </p:nvSpPr>
        <p:spPr>
          <a:xfrm>
            <a:off x="4355976" y="6381328"/>
            <a:ext cx="540000" cy="360000"/>
          </a:xfrm>
          <a:prstGeom prst="actionButtonForwardNext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Овал 10">
            <a:hlinkClick r:id="" action="ppaction://noaction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solidFill>
            <a:srgbClr val="FF7C8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Крест 11"/>
          <p:cNvSpPr/>
          <p:nvPr userDrawn="1"/>
        </p:nvSpPr>
        <p:spPr>
          <a:xfrm rot="2700000">
            <a:off x="8621248" y="250769"/>
            <a:ext cx="270000" cy="270000"/>
          </a:xfrm>
          <a:prstGeom prst="plus">
            <a:avLst>
              <a:gd name="adj" fmla="val 43494"/>
            </a:avLst>
          </a:prstGeom>
          <a:solidFill>
            <a:srgbClr val="FFFFFF"/>
          </a:solidFill>
          <a:ln w="6350" cap="flat" cmpd="sng" algn="ctr">
            <a:solidFill>
              <a:srgbClr val="5F5F5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Овал 12">
            <a:hlinkClick r:id="" action="ppaction://hlinkshowjump?jump=endshow" highlightClick="1"/>
          </p:cNvPr>
          <p:cNvSpPr/>
          <p:nvPr userDrawn="1"/>
        </p:nvSpPr>
        <p:spPr>
          <a:xfrm>
            <a:off x="8486248" y="115769"/>
            <a:ext cx="540000" cy="540000"/>
          </a:xfrm>
          <a:prstGeom prst="ellipse">
            <a:avLst/>
          </a:prstGeom>
          <a:noFill/>
          <a:ln w="63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Управляющая кнопка: домой 8">
            <a:hlinkClick r:id="rId2" action="ppaction://hlinksldjump" highlightClick="1"/>
          </p:cNvPr>
          <p:cNvSpPr/>
          <p:nvPr userDrawn="1"/>
        </p:nvSpPr>
        <p:spPr>
          <a:xfrm>
            <a:off x="4343289" y="6381328"/>
            <a:ext cx="540000" cy="360000"/>
          </a:xfrm>
          <a:prstGeom prst="actionButtonHome">
            <a:avLst/>
          </a:prstGeom>
          <a:solidFill>
            <a:srgbClr val="FF5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7.xml"/><Relationship Id="rId3" Type="http://schemas.openxmlformats.org/officeDocument/2006/relationships/slide" Target="slide3.xml"/><Relationship Id="rId7" Type="http://schemas.openxmlformats.org/officeDocument/2006/relationships/slide" Target="slide3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slide" Target="slide45.xml"/><Relationship Id="rId5" Type="http://schemas.openxmlformats.org/officeDocument/2006/relationships/slide" Target="slide15.xml"/><Relationship Id="rId10" Type="http://schemas.openxmlformats.org/officeDocument/2006/relationships/slide" Target="slide39.xml"/><Relationship Id="rId4" Type="http://schemas.openxmlformats.org/officeDocument/2006/relationships/slide" Target="slide9.xml"/><Relationship Id="rId9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7843" y="260648"/>
            <a:ext cx="80683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по 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теме «Культура Древнего мира»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4653136"/>
            <a:ext cx="8496944" cy="17543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Учитель музыки</a:t>
            </a:r>
          </a:p>
          <a:p>
            <a:pPr algn="ctr"/>
            <a:r>
              <a:rPr lang="ru-RU" sz="3600" dirty="0">
                <a:solidFill>
                  <a:srgbClr val="003399"/>
                </a:solidFill>
              </a:rPr>
              <a:t>МАОУ «Лицей № 11» г. Ростова-на-Дону </a:t>
            </a:r>
          </a:p>
          <a:p>
            <a:pPr algn="ctr"/>
            <a:r>
              <a:rPr lang="ru-RU" sz="3600" dirty="0">
                <a:solidFill>
                  <a:srgbClr val="003399"/>
                </a:solidFill>
              </a:rPr>
              <a:t>Палецких Елена Викторовна</a:t>
            </a: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431907" y="1340768"/>
            <a:ext cx="8192341" cy="2520280"/>
          </a:xfrm>
          <a:prstGeom prst="horizontalScroll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>
                <a:ln w="11430"/>
                <a:solidFill>
                  <a:srgbClr val="FF5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О, счастливчик!</a:t>
            </a:r>
          </a:p>
        </p:txBody>
      </p:sp>
      <p:sp>
        <p:nvSpPr>
          <p:cNvPr id="8" name="Управляющая кнопка: настраиваемая 7">
            <a:hlinkClick r:id="" action="ppaction://hlinkshowjump?jump=nextslide" highlightClick="1"/>
          </p:cNvPr>
          <p:cNvSpPr/>
          <p:nvPr/>
        </p:nvSpPr>
        <p:spPr>
          <a:xfrm>
            <a:off x="0" y="0"/>
            <a:ext cx="9144000" cy="6858000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43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Самый популярный музыкальный инструмент у древних египтян</a:t>
            </a: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5980726" y="4293096"/>
            <a:ext cx="270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бубен</a:t>
            </a: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5982923" y="5349194"/>
            <a:ext cx="270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кастаньеты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5980726" y="3197330"/>
            <a:ext cx="270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арфа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5982922" y="2132856"/>
            <a:ext cx="269780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флейта</a:t>
            </a:r>
            <a:endParaRPr lang="ru-RU" sz="3600" b="1" dirty="0">
              <a:solidFill>
                <a:srgbClr val="003399"/>
              </a:solidFill>
            </a:endParaRPr>
          </a:p>
        </p:txBody>
      </p:sp>
      <p:pic>
        <p:nvPicPr>
          <p:cNvPr id="11" name="Picture 4" descr="C:\Users\Палецких Елена\Desktop\fond-ecran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26" y="2708920"/>
            <a:ext cx="3993226" cy="2798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79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Сооружение, возведённое в 212-216 годах в Риме по приказу императора Каракаллы</a:t>
            </a: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6162316" y="4437112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Колизей</a:t>
            </a: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6164513" y="5349194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акведук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6162316" y="3485362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Пантеон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6164513" y="2512665"/>
            <a:ext cx="2518409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термы</a:t>
            </a:r>
            <a:endParaRPr lang="ru-RU" sz="3600" b="1" dirty="0">
              <a:solidFill>
                <a:srgbClr val="003399"/>
              </a:solidFill>
            </a:endParaRPr>
          </a:p>
        </p:txBody>
      </p:sp>
      <p:pic>
        <p:nvPicPr>
          <p:cNvPr id="10" name="Picture 4" descr="C:\Users\Палецких Елена\Desktop\1-term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305" y="2512665"/>
            <a:ext cx="5332600" cy="3556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808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Desktop\МХК\scale_1200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14" y="2708919"/>
            <a:ext cx="2512291" cy="349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Скульптор Древней Греции, который создал скульптуру «Зевс Олимпийский»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22" name="AutoShape 5"/>
          <p:cNvSpPr>
            <a:spLocks noChangeArrowheads="1"/>
          </p:cNvSpPr>
          <p:nvPr/>
        </p:nvSpPr>
        <p:spPr bwMode="auto">
          <a:xfrm>
            <a:off x="3426736" y="4794161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Мирон</a:t>
            </a:r>
          </a:p>
        </p:txBody>
      </p:sp>
      <p:sp>
        <p:nvSpPr>
          <p:cNvPr id="23" name="AutoShape 6"/>
          <p:cNvSpPr>
            <a:spLocks noChangeArrowheads="1"/>
          </p:cNvSpPr>
          <p:nvPr/>
        </p:nvSpPr>
        <p:spPr bwMode="auto">
          <a:xfrm>
            <a:off x="6197997" y="4794161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 err="1">
                <a:solidFill>
                  <a:srgbClr val="003399"/>
                </a:solidFill>
              </a:rPr>
              <a:t>Поликлет</a:t>
            </a:r>
            <a:endParaRPr lang="ru-RU" sz="3600" dirty="0">
              <a:solidFill>
                <a:srgbClr val="003399"/>
              </a:solidFill>
            </a:endParaRPr>
          </a:p>
        </p:txBody>
      </p:sp>
      <p:sp>
        <p:nvSpPr>
          <p:cNvPr id="24" name="AutoShape 7"/>
          <p:cNvSpPr>
            <a:spLocks noChangeArrowheads="1"/>
          </p:cNvSpPr>
          <p:nvPr/>
        </p:nvSpPr>
        <p:spPr bwMode="auto">
          <a:xfrm>
            <a:off x="6197997" y="3284984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Фидий</a:t>
            </a:r>
          </a:p>
        </p:txBody>
      </p:sp>
      <p:sp>
        <p:nvSpPr>
          <p:cNvPr id="25" name="AutoShape 8"/>
          <p:cNvSpPr>
            <a:spLocks noChangeArrowheads="1"/>
          </p:cNvSpPr>
          <p:nvPr/>
        </p:nvSpPr>
        <p:spPr bwMode="auto">
          <a:xfrm>
            <a:off x="3420596" y="3284983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Пракситель</a:t>
            </a:r>
            <a:endParaRPr lang="ru-RU" sz="36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9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Разгадал «загадку сфинкса»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6144674" y="4185496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Одиссей</a:t>
            </a: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6146871" y="5097578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Минос</a:t>
            </a: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6144674" y="3233746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 err="1">
                <a:solidFill>
                  <a:srgbClr val="003399"/>
                </a:solidFill>
              </a:rPr>
              <a:t>Менелай</a:t>
            </a:r>
            <a:endParaRPr lang="ru-RU" sz="3600" dirty="0">
              <a:solidFill>
                <a:srgbClr val="003399"/>
              </a:solidFill>
            </a:endParaRP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6146871" y="2261049"/>
            <a:ext cx="2518409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Эдип</a:t>
            </a:r>
          </a:p>
        </p:txBody>
      </p:sp>
      <p:pic>
        <p:nvPicPr>
          <p:cNvPr id="16" name="Picture 2" descr="C:\Users\Палецких Елена\Desktop\МХК\scale_1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14" y="2132856"/>
            <a:ext cx="3649287" cy="3744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447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Desktop\МХК\Clevelandart_1968.2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15" y="2009829"/>
            <a:ext cx="3200514" cy="4275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Муза – покровительница хорового пения и танца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5721931" y="4185496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Терпсихора</a:t>
            </a: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5724128" y="5097578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Талия</a:t>
            </a: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5721931" y="3233746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Каллиопа</a:t>
            </a: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5724129" y="2261049"/>
            <a:ext cx="2941152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Мельпомена</a:t>
            </a:r>
          </a:p>
        </p:txBody>
      </p:sp>
    </p:spTree>
    <p:extLst>
      <p:ext uri="{BB962C8B-B14F-4D97-AF65-F5344CB8AC3E}">
        <p14:creationId xmlns:p14="http://schemas.microsoft.com/office/powerpoint/2010/main" val="3587184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Палецких Елена\Desktop\58ffde3024ab75e58e3c064c35c5be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814" y="1991751"/>
            <a:ext cx="2748041" cy="4293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Имя и функции этого бога в Греции и Риме совпадают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5721931" y="4185496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Аид</a:t>
            </a: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5724128" y="5097578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Аполлон</a:t>
            </a: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5721931" y="3233746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Арес</a:t>
            </a: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5724129" y="2261049"/>
            <a:ext cx="2941152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Зевс</a:t>
            </a:r>
          </a:p>
        </p:txBody>
      </p:sp>
    </p:spTree>
    <p:extLst>
      <p:ext uri="{BB962C8B-B14F-4D97-AF65-F5344CB8AC3E}">
        <p14:creationId xmlns:p14="http://schemas.microsoft.com/office/powerpoint/2010/main" val="105189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C:\Users\Палецких Елена\Desktop\j-steeple-davis-nero-act-iv-scene-iv-32812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814" y="1991751"/>
            <a:ext cx="2623427" cy="34326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Римский император, воображавший себя великим актёром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3439401" y="3933056"/>
            <a:ext cx="2520000" cy="126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Юлий</a:t>
            </a:r>
          </a:p>
          <a:p>
            <a:pPr algn="ctr"/>
            <a:r>
              <a:rPr lang="ru-RU" sz="3600" dirty="0">
                <a:solidFill>
                  <a:srgbClr val="003399"/>
                </a:solidFill>
              </a:rPr>
              <a:t>Цезарь</a:t>
            </a: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6210662" y="3933056"/>
            <a:ext cx="2520000" cy="126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Марк</a:t>
            </a:r>
          </a:p>
          <a:p>
            <a:pPr algn="ctr"/>
            <a:r>
              <a:rPr lang="ru-RU" sz="3600" dirty="0" err="1">
                <a:solidFill>
                  <a:srgbClr val="003399"/>
                </a:solidFill>
              </a:rPr>
              <a:t>Аврелий</a:t>
            </a:r>
            <a:endParaRPr lang="ru-RU" sz="3600" dirty="0">
              <a:solidFill>
                <a:srgbClr val="003399"/>
              </a:solidFill>
            </a:endParaRP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6210662" y="2195929"/>
            <a:ext cx="2520000" cy="126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 err="1">
                <a:solidFill>
                  <a:srgbClr val="003399"/>
                </a:solidFill>
              </a:rPr>
              <a:t>Октавиан</a:t>
            </a:r>
            <a:endParaRPr lang="ru-RU" sz="3600" dirty="0">
              <a:solidFill>
                <a:srgbClr val="003399"/>
              </a:solidFill>
            </a:endParaRPr>
          </a:p>
          <a:p>
            <a:pPr algn="ctr"/>
            <a:r>
              <a:rPr lang="ru-RU" sz="3600" dirty="0">
                <a:solidFill>
                  <a:srgbClr val="003399"/>
                </a:solidFill>
              </a:rPr>
              <a:t>Август</a:t>
            </a: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3439401" y="2195929"/>
            <a:ext cx="2520000" cy="126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Нерон</a:t>
            </a:r>
          </a:p>
        </p:txBody>
      </p:sp>
    </p:spTree>
    <p:extLst>
      <p:ext uri="{BB962C8B-B14F-4D97-AF65-F5344CB8AC3E}">
        <p14:creationId xmlns:p14="http://schemas.microsoft.com/office/powerpoint/2010/main" val="370670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C:\Users\Палецких Елена\Desktop\00e1d6f74e4b49da01a877f58a48ae43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814" y="2636912"/>
            <a:ext cx="2820050" cy="36869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Скульптор Древней Греции, который создал скульптуру «Дискобол»</a:t>
            </a:r>
          </a:p>
        </p:txBody>
      </p:sp>
      <p:sp>
        <p:nvSpPr>
          <p:cNvPr id="9" name="Овал 8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6162316" y="4437112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Мирон</a:t>
            </a: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6164513" y="5349194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 err="1">
                <a:solidFill>
                  <a:srgbClr val="003399"/>
                </a:solidFill>
              </a:rPr>
              <a:t>Поликлет</a:t>
            </a:r>
            <a:endParaRPr lang="ru-RU" sz="3600" dirty="0">
              <a:solidFill>
                <a:srgbClr val="003399"/>
              </a:solidFill>
            </a:endParaRP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6162316" y="3485362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Пракситель</a:t>
            </a: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6164513" y="2512665"/>
            <a:ext cx="2518409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Фидий</a:t>
            </a:r>
            <a:endParaRPr lang="ru-RU" sz="36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112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Палецких Елена\Desktop\acb20e2920d7dce2d227d2157c53409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26" y="2318180"/>
            <a:ext cx="4943475" cy="3638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Спас от Минотавра семь юношей и семь девушек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5980726" y="4293096"/>
            <a:ext cx="270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Ясон</a:t>
            </a: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5982923" y="5349194"/>
            <a:ext cx="270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Орфей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5980726" y="3197330"/>
            <a:ext cx="270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rgbClr val="003399"/>
                </a:solidFill>
              </a:rPr>
              <a:t>Тесей</a:t>
            </a:r>
            <a:endParaRPr lang="ru-RU" sz="3600" dirty="0">
              <a:solidFill>
                <a:srgbClr val="003399"/>
              </a:solidFill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5982922" y="2132856"/>
            <a:ext cx="269780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Геракл</a:t>
            </a:r>
            <a:endParaRPr lang="ru-RU" sz="3600" b="1" dirty="0">
              <a:solidFill>
                <a:srgbClr val="003399"/>
              </a:solidFill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28124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Философ Древней Греции, называвший себя космополитом – гражданином мира</a:t>
            </a:r>
          </a:p>
        </p:txBody>
      </p:sp>
      <p:sp>
        <p:nvSpPr>
          <p:cNvPr id="9" name="Овал 8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pic>
        <p:nvPicPr>
          <p:cNvPr id="10" name="Picture 4" descr="C:\Users\Палецких Елена\Desktop\Diogen-1024x75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815" y="2512666"/>
            <a:ext cx="4841557" cy="35565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6162316" y="4437112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Сократ</a:t>
            </a: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6164513" y="5349194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Диоген</a:t>
            </a:r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6162316" y="3485362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Платон</a:t>
            </a: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6164513" y="2512665"/>
            <a:ext cx="2518409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Аристотель</a:t>
            </a:r>
          </a:p>
        </p:txBody>
      </p:sp>
    </p:spTree>
    <p:extLst>
      <p:ext uri="{BB962C8B-B14F-4D97-AF65-F5344CB8AC3E}">
        <p14:creationId xmlns:p14="http://schemas.microsoft.com/office/powerpoint/2010/main" val="242215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24172" y="307280"/>
            <a:ext cx="8295669" cy="1015663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6000" dirty="0">
                <a:ln w="11430"/>
                <a:solidFill>
                  <a:srgbClr val="0033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Выберите номер игрока</a:t>
            </a:r>
          </a:p>
        </p:txBody>
      </p:sp>
      <p:sp>
        <p:nvSpPr>
          <p:cNvPr id="5" name="Овал 4">
            <a:hlinkClick r:id="rId3" action="ppaction://hlinksldjump"/>
          </p:cNvPr>
          <p:cNvSpPr/>
          <p:nvPr/>
        </p:nvSpPr>
        <p:spPr>
          <a:xfrm>
            <a:off x="418032" y="1772814"/>
            <a:ext cx="1800000" cy="1806731"/>
          </a:xfrm>
          <a:prstGeom prst="ellipse">
            <a:avLst/>
          </a:prstGeom>
          <a:solidFill>
            <a:srgbClr val="FF5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Овал 5">
            <a:hlinkClick r:id="rId4" action="ppaction://hlinksldjump"/>
          </p:cNvPr>
          <p:cNvSpPr/>
          <p:nvPr/>
        </p:nvSpPr>
        <p:spPr>
          <a:xfrm>
            <a:off x="2554396" y="1772816"/>
            <a:ext cx="1800000" cy="1806731"/>
          </a:xfrm>
          <a:prstGeom prst="ellipse">
            <a:avLst/>
          </a:prstGeom>
          <a:solidFill>
            <a:srgbClr val="FF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Овал 6">
            <a:hlinkClick r:id="rId5" action="ppaction://hlinksldjump"/>
          </p:cNvPr>
          <p:cNvSpPr/>
          <p:nvPr/>
        </p:nvSpPr>
        <p:spPr>
          <a:xfrm>
            <a:off x="4714636" y="1790373"/>
            <a:ext cx="1800000" cy="180673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</a:p>
        </p:txBody>
      </p:sp>
      <p:sp>
        <p:nvSpPr>
          <p:cNvPr id="8" name="Овал 7">
            <a:hlinkClick r:id="rId6" action="ppaction://hlinksldjump"/>
          </p:cNvPr>
          <p:cNvSpPr/>
          <p:nvPr/>
        </p:nvSpPr>
        <p:spPr>
          <a:xfrm>
            <a:off x="6824984" y="4077072"/>
            <a:ext cx="1800000" cy="1800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8000" b="1" dirty="0">
                <a:ln w="11430"/>
                <a:solidFill>
                  <a:srgbClr val="FF5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</a:t>
            </a:r>
          </a:p>
        </p:txBody>
      </p:sp>
      <p:sp>
        <p:nvSpPr>
          <p:cNvPr id="9" name="Овал 8">
            <a:hlinkClick r:id="rId7" action="ppaction://hlinksldjump"/>
          </p:cNvPr>
          <p:cNvSpPr/>
          <p:nvPr/>
        </p:nvSpPr>
        <p:spPr>
          <a:xfrm>
            <a:off x="2554396" y="4077072"/>
            <a:ext cx="1800000" cy="1800000"/>
          </a:xfrm>
          <a:prstGeom prst="ellipse">
            <a:avLst/>
          </a:prstGeom>
          <a:solidFill>
            <a:srgbClr val="0033C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</a:p>
        </p:txBody>
      </p:sp>
      <p:sp>
        <p:nvSpPr>
          <p:cNvPr id="10" name="Овал 9">
            <a:hlinkClick r:id="rId8" action="ppaction://hlinksldjump"/>
          </p:cNvPr>
          <p:cNvSpPr/>
          <p:nvPr/>
        </p:nvSpPr>
        <p:spPr>
          <a:xfrm>
            <a:off x="418032" y="4077072"/>
            <a:ext cx="1800000" cy="1800000"/>
          </a:xfrm>
          <a:prstGeom prst="ellipse">
            <a:avLst/>
          </a:prstGeom>
          <a:solidFill>
            <a:srgbClr val="3399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</a:p>
        </p:txBody>
      </p:sp>
      <p:sp>
        <p:nvSpPr>
          <p:cNvPr id="12" name="Овал 11">
            <a:hlinkClick r:id="rId9" action="ppaction://hlinksldjump"/>
          </p:cNvPr>
          <p:cNvSpPr/>
          <p:nvPr/>
        </p:nvSpPr>
        <p:spPr>
          <a:xfrm>
            <a:off x="6824984" y="1814615"/>
            <a:ext cx="1800000" cy="18000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</a:p>
        </p:txBody>
      </p:sp>
      <p:sp>
        <p:nvSpPr>
          <p:cNvPr id="13" name="Овал 12">
            <a:hlinkClick r:id="rId10" action="ppaction://hlinksldjump"/>
          </p:cNvPr>
          <p:cNvSpPr/>
          <p:nvPr/>
        </p:nvSpPr>
        <p:spPr>
          <a:xfrm>
            <a:off x="4714636" y="4077072"/>
            <a:ext cx="1800000" cy="1800000"/>
          </a:xfrm>
          <a:prstGeom prst="ellipse">
            <a:avLst/>
          </a:prstGeom>
          <a:solidFill>
            <a:srgbClr val="7030A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coolSlant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lang="ru-RU" sz="80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4034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2"/>
            <a:ext cx="7488832" cy="134904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Чудовища, обитавшие в тесном проливе и губящие мореходов</a:t>
            </a: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FF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n>
                  <a:solidFill>
                    <a:srgbClr val="FF6600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pic>
        <p:nvPicPr>
          <p:cNvPr id="9" name="Picture 4" descr="C:\Users\Палецких Елена\Desktop\ody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568" y="2063240"/>
            <a:ext cx="2398770" cy="4318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3439401" y="4410183"/>
            <a:ext cx="2520000" cy="126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Сирены</a:t>
            </a:r>
          </a:p>
        </p:txBody>
      </p:sp>
      <p:sp>
        <p:nvSpPr>
          <p:cNvPr id="11" name="AutoShape 6"/>
          <p:cNvSpPr>
            <a:spLocks noChangeArrowheads="1"/>
          </p:cNvSpPr>
          <p:nvPr/>
        </p:nvSpPr>
        <p:spPr bwMode="auto">
          <a:xfrm>
            <a:off x="6210662" y="4410183"/>
            <a:ext cx="2520000" cy="126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 err="1">
                <a:solidFill>
                  <a:srgbClr val="003399"/>
                </a:solidFill>
              </a:rPr>
              <a:t>Полифем</a:t>
            </a:r>
            <a:r>
              <a:rPr lang="ru-RU" sz="3600" dirty="0">
                <a:solidFill>
                  <a:srgbClr val="003399"/>
                </a:solidFill>
              </a:rPr>
              <a:t> и</a:t>
            </a:r>
          </a:p>
          <a:p>
            <a:pPr algn="ctr"/>
            <a:r>
              <a:rPr lang="ru-RU" sz="3600" dirty="0">
                <a:solidFill>
                  <a:srgbClr val="003399"/>
                </a:solidFill>
              </a:rPr>
              <a:t>Горгона</a:t>
            </a:r>
          </a:p>
        </p:txBody>
      </p:sp>
      <p:sp>
        <p:nvSpPr>
          <p:cNvPr id="12" name="AutoShape 7"/>
          <p:cNvSpPr>
            <a:spLocks noChangeArrowheads="1"/>
          </p:cNvSpPr>
          <p:nvPr/>
        </p:nvSpPr>
        <p:spPr bwMode="auto">
          <a:xfrm>
            <a:off x="6210662" y="2673056"/>
            <a:ext cx="2520000" cy="126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Сцилла и</a:t>
            </a:r>
          </a:p>
          <a:p>
            <a:pPr algn="ctr"/>
            <a:r>
              <a:rPr lang="ru-RU" sz="3600" dirty="0">
                <a:solidFill>
                  <a:srgbClr val="003399"/>
                </a:solidFill>
              </a:rPr>
              <a:t>Харибда</a:t>
            </a: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3439401" y="2673056"/>
            <a:ext cx="2520000" cy="126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Цербер и</a:t>
            </a:r>
          </a:p>
          <a:p>
            <a:pPr algn="ctr"/>
            <a:r>
              <a:rPr lang="ru-RU" sz="3600" dirty="0">
                <a:solidFill>
                  <a:srgbClr val="003399"/>
                </a:solidFill>
              </a:rPr>
              <a:t>Минотавр</a:t>
            </a:r>
          </a:p>
        </p:txBody>
      </p:sp>
    </p:spTree>
    <p:extLst>
      <p:ext uri="{BB962C8B-B14F-4D97-AF65-F5344CB8AC3E}">
        <p14:creationId xmlns:p14="http://schemas.microsoft.com/office/powerpoint/2010/main" val="77173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2501175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Животное или растение, которое, согласно мифологическим представлениям, является предком-покровителем рода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3403104" y="5071233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табу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211416" y="5082194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тотем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6211416" y="3573017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петроглиф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3403104" y="3573016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фетиш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pic>
        <p:nvPicPr>
          <p:cNvPr id="16" name="Picture 5" descr="C:\Users\Палецких Елена\Desktop\52816192_totem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814" y="3159561"/>
            <a:ext cx="2243986" cy="32040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961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Палецких Елена\Desktop\chp_aristotl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814" y="2492896"/>
            <a:ext cx="2885600" cy="3870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Философ Древней Греции, который произнёс фразу: «Платон мне друг, но истина дороже</a:t>
            </a:r>
            <a:r>
              <a:rPr lang="ru-RU" sz="3600" dirty="0" smtClean="0">
                <a:solidFill>
                  <a:srgbClr val="FF5050"/>
                </a:solidFill>
              </a:rPr>
              <a:t>»</a:t>
            </a:r>
            <a:endParaRPr lang="ru-RU" sz="3600" dirty="0">
              <a:solidFill>
                <a:srgbClr val="FF5050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6162316" y="4561359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 err="1">
                <a:solidFill>
                  <a:srgbClr val="003399"/>
                </a:solidFill>
              </a:rPr>
              <a:t>Демокрит</a:t>
            </a:r>
            <a:endParaRPr lang="ru-RU" sz="3600" dirty="0">
              <a:solidFill>
                <a:srgbClr val="003399"/>
              </a:solidFill>
            </a:endParaRP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6164513" y="5473441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Сократ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6162316" y="3609609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Аристотель</a:t>
            </a: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6164513" y="2636912"/>
            <a:ext cx="2518409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Диоген</a:t>
            </a:r>
          </a:p>
        </p:txBody>
      </p:sp>
    </p:spTree>
    <p:extLst>
      <p:ext uri="{BB962C8B-B14F-4D97-AF65-F5344CB8AC3E}">
        <p14:creationId xmlns:p14="http://schemas.microsoft.com/office/powerpoint/2010/main" val="2852487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Палецких Елена\Desktop\phuppimageoc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814" y="2041767"/>
            <a:ext cx="2604025" cy="401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Греческая богиня, соответствующая римской богине Юноне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3426736" y="4534105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Деметра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197997" y="4534105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Афродита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6197997" y="3024928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Афина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3420596" y="3024927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Гера</a:t>
            </a:r>
            <a:endParaRPr lang="ru-RU" sz="3600" b="1" dirty="0">
              <a:solidFill>
                <a:srgbClr val="003399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2421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Муза – покровительница комедии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5721931" y="4185496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Талия</a:t>
            </a: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5724128" y="5097578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Терпсихора</a:t>
            </a: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5721931" y="3233746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Каллиопа</a:t>
            </a: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5724129" y="2261049"/>
            <a:ext cx="2941152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Мельпомена</a:t>
            </a:r>
          </a:p>
        </p:txBody>
      </p:sp>
      <p:pic>
        <p:nvPicPr>
          <p:cNvPr id="1026" name="Picture 2" descr="C:\Users\Палецких Елена\Desktop\МХК\a43ebc7c1e83a481ac7bcd8bb444f1d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14" y="2009828"/>
            <a:ext cx="3252098" cy="415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90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Её Орфей пытался вызволить из подземного царства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5980726" y="4293096"/>
            <a:ext cx="270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Ариадна</a:t>
            </a: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5982923" y="5349194"/>
            <a:ext cx="270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 err="1">
                <a:solidFill>
                  <a:srgbClr val="003399"/>
                </a:solidFill>
              </a:rPr>
              <a:t>Эвридика</a:t>
            </a:r>
            <a:endParaRPr lang="ru-RU" sz="3600" dirty="0">
              <a:solidFill>
                <a:srgbClr val="003399"/>
              </a:solidFill>
            </a:endParaRP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5980726" y="3197330"/>
            <a:ext cx="270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Андромеда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5982922" y="2132856"/>
            <a:ext cx="269780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Медея</a:t>
            </a:r>
            <a:endParaRPr lang="ru-RU" sz="3600" b="1" dirty="0">
              <a:solidFill>
                <a:srgbClr val="003399"/>
              </a:solidFill>
            </a:endParaRPr>
          </a:p>
        </p:txBody>
      </p:sp>
      <p:pic>
        <p:nvPicPr>
          <p:cNvPr id="2050" name="Picture 2" descr="C:\Users\Палецких Елена\Desktop\МХК\Orpheus-and-Eurydic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25" y="2564751"/>
            <a:ext cx="5054796" cy="3144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Овал 12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42076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Палецких Елена\Desktop\jwgclsus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025" y="2276872"/>
            <a:ext cx="5056430" cy="3792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Скульптор Древней Греции, который создал статую «Колосс Родосский</a:t>
            </a:r>
            <a:r>
              <a:rPr lang="ru-RU" sz="3600" dirty="0" smtClean="0">
                <a:solidFill>
                  <a:srgbClr val="FF5050"/>
                </a:solidFill>
              </a:rPr>
              <a:t>»</a:t>
            </a:r>
            <a:endParaRPr lang="ru-RU" sz="3600" dirty="0">
              <a:solidFill>
                <a:srgbClr val="FF5050"/>
              </a:solidFill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5980726" y="4293096"/>
            <a:ext cx="270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Фидий</a:t>
            </a: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5982923" y="5349194"/>
            <a:ext cx="270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Эпигон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5980726" y="3197330"/>
            <a:ext cx="270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Мирон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5982922" y="2132856"/>
            <a:ext cx="269780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 err="1">
                <a:solidFill>
                  <a:srgbClr val="003399"/>
                </a:solidFill>
              </a:rPr>
              <a:t>Харес</a:t>
            </a:r>
            <a:endParaRPr lang="ru-RU" sz="3600" b="1" dirty="0">
              <a:solidFill>
                <a:srgbClr val="003399"/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96823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2501175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Изображение животного, связанное со времён Древней Греции с культом бога врачевания Асклепия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3421525" y="4855208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корова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229837" y="4866169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конь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6229837" y="3356992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змея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3421525" y="3356991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лев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pic>
        <p:nvPicPr>
          <p:cNvPr id="9" name="Picture 5" descr="C:\Users\Палецких Елена\Desktop\1376554797general_pages_i25529_734_obekta_zdravooxraneniya_imeut_pasporta_gotovnosti_dlya_raboty_v_zimnii_period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814" y="3159561"/>
            <a:ext cx="2530772" cy="2530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16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Он своей игрой на семиструнной кифаре и пением разжалобил Аида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5719733" y="4129311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Ясон</a:t>
            </a: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5721930" y="5041393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Орфей</a:t>
            </a: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5719733" y="3177561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Геракл</a:t>
            </a: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5721931" y="2204864"/>
            <a:ext cx="2941152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rgbClr val="003399"/>
                </a:solidFill>
              </a:rPr>
              <a:t>Тесей</a:t>
            </a:r>
            <a:endParaRPr lang="ru-RU" sz="3600" dirty="0">
              <a:solidFill>
                <a:srgbClr val="003399"/>
              </a:solidFill>
            </a:endParaRPr>
          </a:p>
        </p:txBody>
      </p:sp>
      <p:pic>
        <p:nvPicPr>
          <p:cNvPr id="10" name="Picture 5" descr="C:\Users\Палецких Елена\Desktop\i_01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27813" y="2065368"/>
            <a:ext cx="4181094" cy="4027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11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C:\Users\Палецких Елена\Desktop\130207ran09-3b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813" y="2708918"/>
            <a:ext cx="2513659" cy="3351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Священная кобра на голове египетских фараонов являлась символом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22" name="AutoShape 5"/>
          <p:cNvSpPr>
            <a:spLocks noChangeArrowheads="1"/>
          </p:cNvSpPr>
          <p:nvPr/>
        </p:nvSpPr>
        <p:spPr bwMode="auto">
          <a:xfrm>
            <a:off x="3426736" y="4794161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смерти</a:t>
            </a:r>
          </a:p>
        </p:txBody>
      </p:sp>
      <p:sp>
        <p:nvSpPr>
          <p:cNvPr id="23" name="AutoShape 6"/>
          <p:cNvSpPr>
            <a:spLocks noChangeArrowheads="1"/>
          </p:cNvSpPr>
          <p:nvPr/>
        </p:nvSpPr>
        <p:spPr bwMode="auto">
          <a:xfrm>
            <a:off x="6197997" y="4794161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rgbClr val="003399"/>
                </a:solidFill>
              </a:rPr>
              <a:t>жизни</a:t>
            </a:r>
            <a:endParaRPr lang="ru-RU" sz="3600" dirty="0">
              <a:solidFill>
                <a:srgbClr val="003399"/>
              </a:solidFill>
            </a:endParaRPr>
          </a:p>
        </p:txBody>
      </p:sp>
      <p:sp>
        <p:nvSpPr>
          <p:cNvPr id="24" name="AutoShape 7"/>
          <p:cNvSpPr>
            <a:spLocks noChangeArrowheads="1"/>
          </p:cNvSpPr>
          <p:nvPr/>
        </p:nvSpPr>
        <p:spPr bwMode="auto">
          <a:xfrm>
            <a:off x="6197997" y="3284984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богатства</a:t>
            </a:r>
          </a:p>
        </p:txBody>
      </p:sp>
      <p:sp>
        <p:nvSpPr>
          <p:cNvPr id="25" name="AutoShape 8"/>
          <p:cNvSpPr>
            <a:spLocks noChangeArrowheads="1"/>
          </p:cNvSpPr>
          <p:nvPr/>
        </p:nvSpPr>
        <p:spPr bwMode="auto">
          <a:xfrm>
            <a:off x="3420596" y="3284983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власти</a:t>
            </a:r>
            <a:endParaRPr lang="ru-RU" sz="36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24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Римский бог, соответствующий в греческой мифологии богу Гефесту</a:t>
            </a:r>
          </a:p>
        </p:txBody>
      </p:sp>
      <p:pic>
        <p:nvPicPr>
          <p:cNvPr id="4" name="Picture 2" descr="C:\Users\Палецких Елена\Desktop\МХК\0009-011-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349" y="2636912"/>
            <a:ext cx="2061556" cy="3416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3403379" y="4650146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Юпитер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174640" y="4650146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Нептун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6174640" y="3140969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Меркурий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3397239" y="3140968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Вулкан</a:t>
            </a:r>
            <a:endParaRPr lang="ru-RU" sz="3600" b="1" dirty="0">
              <a:solidFill>
                <a:srgbClr val="003399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8712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:\Users\Палецких Елена\Desktop\1278784340_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624" y="2533724"/>
            <a:ext cx="2547422" cy="38075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Учёный античной Греции – автор изучения свойств целых чисел и доказательства теоремы геометрии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6162316" y="4437112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Пифагор</a:t>
            </a: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6164513" y="5349194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Архимед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6162316" y="3485362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Евклид</a:t>
            </a: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6164513" y="2512665"/>
            <a:ext cx="2518409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Гиппократ</a:t>
            </a:r>
          </a:p>
        </p:txBody>
      </p:sp>
    </p:spTree>
    <p:extLst>
      <p:ext uri="{BB962C8B-B14F-4D97-AF65-F5344CB8AC3E}">
        <p14:creationId xmlns:p14="http://schemas.microsoft.com/office/powerpoint/2010/main" val="143633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Имя греческого бога, соответствующего римскому богу Плутону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22" name="AutoShape 5"/>
          <p:cNvSpPr>
            <a:spLocks noChangeArrowheads="1"/>
          </p:cNvSpPr>
          <p:nvPr/>
        </p:nvSpPr>
        <p:spPr bwMode="auto">
          <a:xfrm>
            <a:off x="3439348" y="4938177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Гермес</a:t>
            </a:r>
          </a:p>
        </p:txBody>
      </p:sp>
      <p:sp>
        <p:nvSpPr>
          <p:cNvPr id="23" name="AutoShape 6"/>
          <p:cNvSpPr>
            <a:spLocks noChangeArrowheads="1"/>
          </p:cNvSpPr>
          <p:nvPr/>
        </p:nvSpPr>
        <p:spPr bwMode="auto">
          <a:xfrm>
            <a:off x="6210609" y="4938177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Аид</a:t>
            </a:r>
          </a:p>
        </p:txBody>
      </p:sp>
      <p:sp>
        <p:nvSpPr>
          <p:cNvPr id="24" name="AutoShape 7"/>
          <p:cNvSpPr>
            <a:spLocks noChangeArrowheads="1"/>
          </p:cNvSpPr>
          <p:nvPr/>
        </p:nvSpPr>
        <p:spPr bwMode="auto">
          <a:xfrm>
            <a:off x="6210609" y="3429000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Арес</a:t>
            </a:r>
          </a:p>
        </p:txBody>
      </p:sp>
      <p:sp>
        <p:nvSpPr>
          <p:cNvPr id="25" name="AutoShape 8"/>
          <p:cNvSpPr>
            <a:spLocks noChangeArrowheads="1"/>
          </p:cNvSpPr>
          <p:nvPr/>
        </p:nvSpPr>
        <p:spPr bwMode="auto">
          <a:xfrm>
            <a:off x="3433208" y="3428999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Гефест</a:t>
            </a:r>
            <a:endParaRPr lang="ru-RU" sz="3600" b="1" dirty="0">
              <a:solidFill>
                <a:srgbClr val="003399"/>
              </a:solidFill>
            </a:endParaRPr>
          </a:p>
        </p:txBody>
      </p:sp>
      <p:pic>
        <p:nvPicPr>
          <p:cNvPr id="10" name="Picture 5" descr="C:\Users\Палецких Елена\Desktop\spirit_underworld_hades_pluto_0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813" y="2642357"/>
            <a:ext cx="2315995" cy="37452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07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Муза – покровительница трагедии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3399FF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5721931" y="4345335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Талия</a:t>
            </a: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5724128" y="5257417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Терпсихора</a:t>
            </a: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5721931" y="3393585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Каллиопа</a:t>
            </a: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5724129" y="2420888"/>
            <a:ext cx="2941152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Мельпомена</a:t>
            </a:r>
          </a:p>
        </p:txBody>
      </p:sp>
      <p:pic>
        <p:nvPicPr>
          <p:cNvPr id="9" name="Picture 5" descr="C:\Users\Палецких Елена\Desktop\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814" y="2101837"/>
            <a:ext cx="3133725" cy="4171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88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2501175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Учёный Древней Греции, явившийся создателем клинической медицины и одного из вариантов врачебной клятвы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3421525" y="4855208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Архимед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229837" y="4866169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Гиппократ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6229837" y="3356992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Пифагор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3421525" y="3356991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Евклид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pic>
        <p:nvPicPr>
          <p:cNvPr id="10" name="Picture 6" descr="C:\Users\Палецких Елена\Desktop\1235726614d6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814" y="3151590"/>
            <a:ext cx="1981200" cy="3170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811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Богиня, которая хотела погубить Геракла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5721931" y="4345335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Деметра</a:t>
            </a: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5724128" y="5257417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Афина</a:t>
            </a: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5721931" y="3393585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 err="1">
                <a:solidFill>
                  <a:srgbClr val="003399"/>
                </a:solidFill>
              </a:rPr>
              <a:t>Гестия</a:t>
            </a:r>
            <a:endParaRPr lang="ru-RU" sz="3600" dirty="0">
              <a:solidFill>
                <a:srgbClr val="003399"/>
              </a:solidFill>
            </a:endParaRP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5724129" y="2420888"/>
            <a:ext cx="2941152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Гера</a:t>
            </a:r>
          </a:p>
        </p:txBody>
      </p:sp>
      <p:pic>
        <p:nvPicPr>
          <p:cNvPr id="10" name="Picture 7" descr="C:\Users\Палецких Елена\Desktop\1245852079_hera001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814" y="2009829"/>
            <a:ext cx="2924010" cy="4227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52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Мифологическое существо –  символ вечности и возрождения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pic>
        <p:nvPicPr>
          <p:cNvPr id="9" name="Picture 8" descr="C:\Users\Палецких Елена\Desktop\0a0954911312be1cb1293672c3898f4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7813" y="2060848"/>
            <a:ext cx="3176346" cy="4104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5721931" y="4185496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Феникс</a:t>
            </a: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5724128" y="5097578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Кентавр</a:t>
            </a: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5721931" y="3233746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Пегас</a:t>
            </a: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5724129" y="2261049"/>
            <a:ext cx="2941152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Сфинкс</a:t>
            </a:r>
          </a:p>
        </p:txBody>
      </p:sp>
    </p:spTree>
    <p:extLst>
      <p:ext uri="{BB962C8B-B14F-4D97-AF65-F5344CB8AC3E}">
        <p14:creationId xmlns:p14="http://schemas.microsoft.com/office/powerpoint/2010/main" val="161721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алецких Елена\Desktop\МХК\ura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44" y="2071751"/>
            <a:ext cx="3170659" cy="4237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Муза – покровительница астрономии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5721931" y="4273327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Евтерпа</a:t>
            </a: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5724128" y="5185409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Полигимния</a:t>
            </a: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5721931" y="3321577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Урания</a:t>
            </a: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5724129" y="2348880"/>
            <a:ext cx="2941152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Эрато</a:t>
            </a:r>
          </a:p>
        </p:txBody>
      </p:sp>
    </p:spTree>
    <p:extLst>
      <p:ext uri="{BB962C8B-B14F-4D97-AF65-F5344CB8AC3E}">
        <p14:creationId xmlns:p14="http://schemas.microsoft.com/office/powerpoint/2010/main" val="814585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Построил лабиринт на острове Крит по заказу царя Миноса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5721931" y="4185496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Дедал</a:t>
            </a: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5724128" y="5097578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Диоген</a:t>
            </a: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5721931" y="3233746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rgbClr val="003399"/>
                </a:solidFill>
              </a:rPr>
              <a:t>Тесей</a:t>
            </a:r>
            <a:endParaRPr lang="ru-RU" sz="3600" dirty="0">
              <a:solidFill>
                <a:srgbClr val="003399"/>
              </a:solidFill>
            </a:endParaRP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5724129" y="2261049"/>
            <a:ext cx="2941152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Персей</a:t>
            </a:r>
          </a:p>
        </p:txBody>
      </p:sp>
      <p:pic>
        <p:nvPicPr>
          <p:cNvPr id="9" name="Picture 10" descr="C:\Users\Палецких Елена\Desktop\LabirintDelabirint-000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b="6428"/>
          <a:stretch/>
        </p:blipFill>
        <p:spPr bwMode="auto">
          <a:xfrm>
            <a:off x="527814" y="2583256"/>
            <a:ext cx="4752528" cy="296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98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Палецких Елена\Desktop\МХК\bp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13" y="2642357"/>
            <a:ext cx="2501868" cy="3745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Имя греческой богини, соответствующей римской богине Весте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0033CC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22" name="AutoShape 5"/>
          <p:cNvSpPr>
            <a:spLocks noChangeArrowheads="1"/>
          </p:cNvSpPr>
          <p:nvPr/>
        </p:nvSpPr>
        <p:spPr bwMode="auto">
          <a:xfrm>
            <a:off x="3439348" y="4938177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Фемида</a:t>
            </a:r>
          </a:p>
        </p:txBody>
      </p:sp>
      <p:sp>
        <p:nvSpPr>
          <p:cNvPr id="23" name="AutoShape 6"/>
          <p:cNvSpPr>
            <a:spLocks noChangeArrowheads="1"/>
          </p:cNvSpPr>
          <p:nvPr/>
        </p:nvSpPr>
        <p:spPr bwMode="auto">
          <a:xfrm>
            <a:off x="6210609" y="4938177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 err="1">
                <a:solidFill>
                  <a:srgbClr val="003399"/>
                </a:solidFill>
              </a:rPr>
              <a:t>Гестия</a:t>
            </a:r>
            <a:endParaRPr lang="ru-RU" sz="3600" dirty="0">
              <a:solidFill>
                <a:srgbClr val="003399"/>
              </a:solidFill>
            </a:endParaRPr>
          </a:p>
        </p:txBody>
      </p:sp>
      <p:sp>
        <p:nvSpPr>
          <p:cNvPr id="24" name="AutoShape 7"/>
          <p:cNvSpPr>
            <a:spLocks noChangeArrowheads="1"/>
          </p:cNvSpPr>
          <p:nvPr/>
        </p:nvSpPr>
        <p:spPr bwMode="auto">
          <a:xfrm>
            <a:off x="6210609" y="3429000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Артемида</a:t>
            </a:r>
          </a:p>
        </p:txBody>
      </p:sp>
      <p:sp>
        <p:nvSpPr>
          <p:cNvPr id="25" name="AutoShape 8"/>
          <p:cNvSpPr>
            <a:spLocks noChangeArrowheads="1"/>
          </p:cNvSpPr>
          <p:nvPr/>
        </p:nvSpPr>
        <p:spPr bwMode="auto">
          <a:xfrm>
            <a:off x="3433208" y="3428999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Деметра</a:t>
            </a:r>
            <a:endParaRPr lang="ru-RU" sz="36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75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5" descr="C:\Users\Палецких Елена\Desktop\10307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814" y="2072481"/>
            <a:ext cx="4845304" cy="37815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Имя девушки, которую Персей спас от морского чудовища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5719733" y="4129311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Ариадна</a:t>
            </a: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5721930" y="5041393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Андромеда</a:t>
            </a: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5719733" y="3177561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 err="1">
                <a:solidFill>
                  <a:srgbClr val="003399"/>
                </a:solidFill>
              </a:rPr>
              <a:t>Эвридика</a:t>
            </a:r>
            <a:endParaRPr lang="ru-RU" sz="3600" dirty="0">
              <a:solidFill>
                <a:srgbClr val="003399"/>
              </a:solidFill>
            </a:endParaRP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5721931" y="2204864"/>
            <a:ext cx="2941152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Медея</a:t>
            </a:r>
          </a:p>
        </p:txBody>
      </p:sp>
    </p:spTree>
    <p:extLst>
      <p:ext uri="{BB962C8B-B14F-4D97-AF65-F5344CB8AC3E}">
        <p14:creationId xmlns:p14="http://schemas.microsoft.com/office/powerpoint/2010/main" val="296463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51216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Сказочное животное – символ зоркости и бдительности</a:t>
            </a: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6180237" y="4293096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Грифон</a:t>
            </a:r>
          </a:p>
        </p:txBody>
      </p:sp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6182434" y="5349194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Пегас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6180237" y="3197330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Кентавр</a:t>
            </a: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6174097" y="2132856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Феникс</a:t>
            </a:r>
            <a:endParaRPr lang="ru-RU" sz="3600" b="1" dirty="0">
              <a:solidFill>
                <a:srgbClr val="003399"/>
              </a:solidFill>
            </a:endParaRPr>
          </a:p>
        </p:txBody>
      </p:sp>
      <p:pic>
        <p:nvPicPr>
          <p:cNvPr id="10" name="Picture 4" descr="C:\Users\Палецких Елена\Desktop\1248333899_griffin_big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305" y="2132856"/>
            <a:ext cx="4964255" cy="3936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328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Римская богиня, соответствующая греческой  богине Афине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3426736" y="4534105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Юнона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197997" y="4534105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Веста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6197997" y="3024928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Церера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3420596" y="3024927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Минерва</a:t>
            </a:r>
            <a:endParaRPr lang="ru-RU" sz="3600" b="1" dirty="0">
              <a:solidFill>
                <a:srgbClr val="003399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9" name="Picture 16" descr="C:\Users\Палецких Елена\Desktop\Minerva.jpg">
            <a:extLst>
              <a:ext uri="{FF2B5EF4-FFF2-40B4-BE49-F238E27FC236}">
                <a16:creationId xmlns:a16="http://schemas.microsoft.com/office/drawing/2014/main" xmlns="" id="{AA5E3E42-2D86-4EAC-B95F-CA712036F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814" y="2041767"/>
            <a:ext cx="2508314" cy="401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59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Палецких Елена\Desktop\МХК\руно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67" y="2310086"/>
            <a:ext cx="2585074" cy="3795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2"/>
            <a:ext cx="7488832" cy="1349048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Подвиг, которого не совершал Геракл</a:t>
            </a: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3435245" y="4293096"/>
            <a:ext cx="2520000" cy="180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добывание</a:t>
            </a:r>
          </a:p>
          <a:p>
            <a:pPr algn="ctr"/>
            <a:r>
              <a:rPr lang="ru-RU" sz="3600" dirty="0">
                <a:solidFill>
                  <a:srgbClr val="003399"/>
                </a:solidFill>
              </a:rPr>
              <a:t>коней</a:t>
            </a:r>
          </a:p>
          <a:p>
            <a:pPr algn="ctr"/>
            <a:r>
              <a:rPr lang="ru-RU" sz="3600" dirty="0" err="1">
                <a:solidFill>
                  <a:srgbClr val="003399"/>
                </a:solidFill>
              </a:rPr>
              <a:t>Диомеда</a:t>
            </a:r>
            <a:endParaRPr lang="ru-RU" sz="3600" dirty="0">
              <a:solidFill>
                <a:srgbClr val="003399"/>
              </a:solidFill>
            </a:endParaRP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6206506" y="4293096"/>
            <a:ext cx="2520000" cy="180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получение </a:t>
            </a:r>
          </a:p>
          <a:p>
            <a:pPr algn="ctr"/>
            <a:r>
              <a:rPr lang="ru-RU" sz="3600" dirty="0">
                <a:solidFill>
                  <a:srgbClr val="003399"/>
                </a:solidFill>
              </a:rPr>
              <a:t>пояса </a:t>
            </a:r>
          </a:p>
          <a:p>
            <a:pPr algn="ctr"/>
            <a:r>
              <a:rPr lang="ru-RU" sz="3600" dirty="0">
                <a:solidFill>
                  <a:srgbClr val="003399"/>
                </a:solidFill>
              </a:rPr>
              <a:t>Ипполиты</a:t>
            </a: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6206506" y="2204864"/>
            <a:ext cx="2520000" cy="180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похищение</a:t>
            </a:r>
          </a:p>
          <a:p>
            <a:pPr algn="ctr"/>
            <a:r>
              <a:rPr lang="ru-RU" sz="3600" dirty="0">
                <a:solidFill>
                  <a:srgbClr val="003399"/>
                </a:solidFill>
              </a:rPr>
              <a:t>золотого</a:t>
            </a:r>
          </a:p>
          <a:p>
            <a:pPr algn="ctr"/>
            <a:r>
              <a:rPr lang="ru-RU" sz="3600" dirty="0">
                <a:solidFill>
                  <a:srgbClr val="003399"/>
                </a:solidFill>
              </a:rPr>
              <a:t>руна</a:t>
            </a: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3435245" y="2204864"/>
            <a:ext cx="2520000" cy="180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укрощение</a:t>
            </a:r>
          </a:p>
          <a:p>
            <a:pPr algn="ctr"/>
            <a:r>
              <a:rPr lang="ru-RU" sz="3600" dirty="0">
                <a:solidFill>
                  <a:srgbClr val="003399"/>
                </a:solidFill>
              </a:rPr>
              <a:t>критского</a:t>
            </a:r>
          </a:p>
          <a:p>
            <a:pPr algn="ctr"/>
            <a:r>
              <a:rPr lang="ru-RU" sz="3600" dirty="0">
                <a:solidFill>
                  <a:srgbClr val="003399"/>
                </a:solidFill>
              </a:rPr>
              <a:t>быка</a:t>
            </a:r>
          </a:p>
        </p:txBody>
      </p:sp>
    </p:spTree>
    <p:extLst>
      <p:ext uri="{BB962C8B-B14F-4D97-AF65-F5344CB8AC3E}">
        <p14:creationId xmlns:p14="http://schemas.microsoft.com/office/powerpoint/2010/main" val="2672970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Палецких Елена\Desktop\nik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995" y="3933056"/>
            <a:ext cx="2635071" cy="2167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Награда для победителей Олимпийских игр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3439401" y="4230023"/>
            <a:ext cx="2520000" cy="126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колесница</a:t>
            </a: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6210662" y="4230023"/>
            <a:ext cx="2520000" cy="126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ценный</a:t>
            </a:r>
          </a:p>
          <a:p>
            <a:pPr algn="ctr"/>
            <a:r>
              <a:rPr lang="ru-RU" sz="3600" dirty="0">
                <a:solidFill>
                  <a:srgbClr val="003399"/>
                </a:solidFill>
              </a:rPr>
              <a:t>приз</a:t>
            </a: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6210662" y="2492896"/>
            <a:ext cx="2520000" cy="126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оливковый</a:t>
            </a:r>
          </a:p>
          <a:p>
            <a:pPr algn="ctr"/>
            <a:r>
              <a:rPr lang="ru-RU" sz="3600" dirty="0">
                <a:solidFill>
                  <a:srgbClr val="003399"/>
                </a:solidFill>
              </a:rPr>
              <a:t>венок</a:t>
            </a: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3439401" y="2492896"/>
            <a:ext cx="2520000" cy="126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медаль</a:t>
            </a:r>
          </a:p>
        </p:txBody>
      </p:sp>
      <p:pic>
        <p:nvPicPr>
          <p:cNvPr id="20" name="Picture 2" descr="C:\Users\Палецких Елена\Desktop\0008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996" y="2001852"/>
            <a:ext cx="2635071" cy="15850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97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Палецких Елена\Desktop\МХК\971303_296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14" y="2041767"/>
            <a:ext cx="2508314" cy="43371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Александрийский учёный, автор первого учебника по геометрии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3426736" y="4534105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Евклид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197997" y="4534105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Пифагор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6197997" y="3024928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Птолемей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3420596" y="3024927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Архимед</a:t>
            </a:r>
            <a:endParaRPr lang="ru-RU" sz="3600" b="1" dirty="0">
              <a:solidFill>
                <a:srgbClr val="003399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6056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Древнегреческая хоровая песнь, связанная с культом Диониса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5719733" y="4129311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ода</a:t>
            </a: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5721930" y="5041393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пародия</a:t>
            </a: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5719733" y="3177561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элегия</a:t>
            </a: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5721931" y="2204864"/>
            <a:ext cx="2941152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дифирамб</a:t>
            </a:r>
          </a:p>
        </p:txBody>
      </p:sp>
      <p:pic>
        <p:nvPicPr>
          <p:cNvPr id="9" name="Picture 19" descr="C:\Users\Палецких Елена\Desktop\blog-05647090013913475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814" y="2505294"/>
            <a:ext cx="4486275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88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Храм Парфенон посвящён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6144674" y="4129311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Посейдону</a:t>
            </a: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6146871" y="5041393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Афине</a:t>
            </a: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6144674" y="3177561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Афродите</a:t>
            </a: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6146871" y="2204864"/>
            <a:ext cx="2518409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Зевсу</a:t>
            </a:r>
          </a:p>
        </p:txBody>
      </p:sp>
      <p:pic>
        <p:nvPicPr>
          <p:cNvPr id="10" name="Picture 5" descr="C:\Users\Палецких Елена\Desktop\athena_parthenon_bna_dp061609_7187t.jpg"/>
          <p:cNvPicPr>
            <a:picLocks noChangeAspect="1" noChangeArrowheads="1"/>
          </p:cNvPicPr>
          <p:nvPr/>
        </p:nvPicPr>
        <p:blipFill rotWithShape="1">
          <a:blip r:embed="rId2"/>
          <a:srcRect l="5674" r="5289" b="5532"/>
          <a:stretch/>
        </p:blipFill>
        <p:spPr bwMode="auto">
          <a:xfrm>
            <a:off x="518602" y="2086034"/>
            <a:ext cx="4703972" cy="3743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79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Существо, которое является эмблемой на гербах поэтов и музыкантов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6142477" y="4430564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Пегас</a:t>
            </a: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6144674" y="5342646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Сфинкс</a:t>
            </a: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6142477" y="3478814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Кентавр</a:t>
            </a: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6144674" y="2506117"/>
            <a:ext cx="2518409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Феникс</a:t>
            </a:r>
          </a:p>
        </p:txBody>
      </p:sp>
      <p:pic>
        <p:nvPicPr>
          <p:cNvPr id="10" name="Picture 7" descr="C:\Users\Палецких Елена\Desktop\0_99177_240c5382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3997" y="2655548"/>
            <a:ext cx="3086531" cy="3086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7613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Имя греческого бога, соответствующего римскому богу Меркурию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pic>
        <p:nvPicPr>
          <p:cNvPr id="1026" name="Picture 2" descr="C:\Users\Палецких Елена\Desktop\МХК\hello_html_mdf61ec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12" y="2630631"/>
            <a:ext cx="3540131" cy="3524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6142477" y="4430564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Дионис</a:t>
            </a: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6144674" y="5342646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Гермес</a:t>
            </a: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6142477" y="3478814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Арес</a:t>
            </a: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6144674" y="2506117"/>
            <a:ext cx="2518409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Гефест</a:t>
            </a:r>
          </a:p>
        </p:txBody>
      </p:sp>
    </p:spTree>
    <p:extLst>
      <p:ext uri="{BB962C8B-B14F-4D97-AF65-F5344CB8AC3E}">
        <p14:creationId xmlns:p14="http://schemas.microsoft.com/office/powerpoint/2010/main" val="54721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Палецких Елена\Desktop\Franccedilois-Xavier_Fabre_-_The_Judgment_of_Paris-1808_zps6cdb6720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997" y="2506117"/>
            <a:ext cx="5066115" cy="3558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Троянский царевич, который должен был отдать яблоко «прекраснейшей из богинь»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2" name="AutoShape 5"/>
          <p:cNvSpPr>
            <a:spLocks noChangeArrowheads="1"/>
          </p:cNvSpPr>
          <p:nvPr/>
        </p:nvSpPr>
        <p:spPr bwMode="auto">
          <a:xfrm>
            <a:off x="6142477" y="4430564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Парис</a:t>
            </a: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6144674" y="5342646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Гектор</a:t>
            </a: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6142477" y="3478814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Ахиллес</a:t>
            </a: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6144674" y="2506117"/>
            <a:ext cx="2518409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 smtClean="0">
                <a:solidFill>
                  <a:srgbClr val="003399"/>
                </a:solidFill>
              </a:rPr>
              <a:t>Ясон</a:t>
            </a:r>
            <a:endParaRPr lang="ru-RU" sz="36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49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Древнегреческий бог, атрибутом которого был орёл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5719733" y="4129311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Зевс</a:t>
            </a: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5721930" y="5041393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Гефест</a:t>
            </a: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5719733" y="3177561"/>
            <a:ext cx="2941153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Посейдон</a:t>
            </a: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5721931" y="2204864"/>
            <a:ext cx="2941152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Гермес</a:t>
            </a:r>
          </a:p>
        </p:txBody>
      </p:sp>
      <p:pic>
        <p:nvPicPr>
          <p:cNvPr id="9" name="Picture 17" descr="C:\Users\Палецких Елена\Desktop\zevs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813" y="2065368"/>
            <a:ext cx="3301599" cy="40999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10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2"/>
            <a:ext cx="7488832" cy="1980000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24-ступенчатая пирамида в </a:t>
            </a:r>
            <a:r>
              <a:rPr lang="ru-RU" sz="3600" dirty="0" err="1">
                <a:solidFill>
                  <a:srgbClr val="FF5050"/>
                </a:solidFill>
              </a:rPr>
              <a:t>Галикарнасе</a:t>
            </a:r>
            <a:r>
              <a:rPr lang="ru-RU" sz="3600" dirty="0">
                <a:solidFill>
                  <a:srgbClr val="FF5050"/>
                </a:solidFill>
              </a:rPr>
              <a:t>, увенчанная четвёркой коней</a:t>
            </a:r>
          </a:p>
        </p:txBody>
      </p:sp>
      <p:sp>
        <p:nvSpPr>
          <p:cNvPr id="4" name="Овал 3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pic>
        <p:nvPicPr>
          <p:cNvPr id="11" name="Picture 4" descr="C:\Users\Палецких Елена\Desktop\599_3_s18xxx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567" y="3269999"/>
            <a:ext cx="2622912" cy="1966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5"/>
          <p:cNvSpPr>
            <a:spLocks noChangeArrowheads="1"/>
          </p:cNvSpPr>
          <p:nvPr/>
        </p:nvSpPr>
        <p:spPr bwMode="auto">
          <a:xfrm>
            <a:off x="3435245" y="4437112"/>
            <a:ext cx="2520000" cy="126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Святилище</a:t>
            </a:r>
          </a:p>
          <a:p>
            <a:pPr algn="ctr"/>
            <a:r>
              <a:rPr lang="ru-RU" sz="3600" dirty="0">
                <a:solidFill>
                  <a:srgbClr val="003399"/>
                </a:solidFill>
              </a:rPr>
              <a:t>Афины</a:t>
            </a:r>
          </a:p>
        </p:txBody>
      </p:sp>
      <p:sp>
        <p:nvSpPr>
          <p:cNvPr id="17" name="AutoShape 6"/>
          <p:cNvSpPr>
            <a:spLocks noChangeArrowheads="1"/>
          </p:cNvSpPr>
          <p:nvPr/>
        </p:nvSpPr>
        <p:spPr bwMode="auto">
          <a:xfrm>
            <a:off x="6206506" y="4437112"/>
            <a:ext cx="2520000" cy="126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Храм</a:t>
            </a:r>
          </a:p>
          <a:p>
            <a:pPr algn="ctr"/>
            <a:r>
              <a:rPr lang="ru-RU" sz="3600" dirty="0">
                <a:solidFill>
                  <a:srgbClr val="003399"/>
                </a:solidFill>
              </a:rPr>
              <a:t>Посейдона</a:t>
            </a:r>
          </a:p>
        </p:txBody>
      </p:sp>
      <p:sp>
        <p:nvSpPr>
          <p:cNvPr id="18" name="AutoShape 7"/>
          <p:cNvSpPr>
            <a:spLocks noChangeArrowheads="1"/>
          </p:cNvSpPr>
          <p:nvPr/>
        </p:nvSpPr>
        <p:spPr bwMode="auto">
          <a:xfrm>
            <a:off x="6206506" y="2699985"/>
            <a:ext cx="2520000" cy="126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Мавзолей </a:t>
            </a:r>
          </a:p>
          <a:p>
            <a:pPr algn="ctr"/>
            <a:r>
              <a:rPr lang="ru-RU" sz="3600" dirty="0" err="1">
                <a:solidFill>
                  <a:srgbClr val="003399"/>
                </a:solidFill>
              </a:rPr>
              <a:t>Мавсола</a:t>
            </a:r>
            <a:endParaRPr lang="ru-RU" sz="3600" dirty="0">
              <a:solidFill>
                <a:srgbClr val="003399"/>
              </a:solidFill>
            </a:endParaRPr>
          </a:p>
        </p:txBody>
      </p:sp>
      <p:sp>
        <p:nvSpPr>
          <p:cNvPr id="19" name="AutoShape 8"/>
          <p:cNvSpPr>
            <a:spLocks noChangeArrowheads="1"/>
          </p:cNvSpPr>
          <p:nvPr/>
        </p:nvSpPr>
        <p:spPr bwMode="auto">
          <a:xfrm>
            <a:off x="3435245" y="2699985"/>
            <a:ext cx="2520000" cy="126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Алтарь</a:t>
            </a:r>
          </a:p>
          <a:p>
            <a:pPr algn="ctr"/>
            <a:r>
              <a:rPr lang="ru-RU" sz="3600" dirty="0">
                <a:solidFill>
                  <a:srgbClr val="003399"/>
                </a:solidFill>
              </a:rPr>
              <a:t>Зевса</a:t>
            </a:r>
          </a:p>
        </p:txBody>
      </p:sp>
    </p:spTree>
    <p:extLst>
      <p:ext uri="{BB962C8B-B14F-4D97-AF65-F5344CB8AC3E}">
        <p14:creationId xmlns:p14="http://schemas.microsoft.com/office/powerpoint/2010/main" val="311844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Учёный античной Греции – автор вычисления значения числа «Пи</a:t>
            </a:r>
            <a:r>
              <a:rPr lang="ru-RU" sz="3600" dirty="0" smtClean="0">
                <a:solidFill>
                  <a:srgbClr val="FF5050"/>
                </a:solidFill>
              </a:rPr>
              <a:t>»</a:t>
            </a:r>
            <a:endParaRPr lang="ru-RU" sz="3600" dirty="0">
              <a:solidFill>
                <a:srgbClr val="FF505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7" name="AutoShape 5"/>
          <p:cNvSpPr>
            <a:spLocks noChangeArrowheads="1"/>
          </p:cNvSpPr>
          <p:nvPr/>
        </p:nvSpPr>
        <p:spPr bwMode="auto">
          <a:xfrm>
            <a:off x="6162317" y="4273327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Архимед</a:t>
            </a: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6164514" y="5185409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Гиппократ</a:t>
            </a:r>
          </a:p>
        </p:txBody>
      </p:sp>
      <p:sp>
        <p:nvSpPr>
          <p:cNvPr id="19" name="AutoShape 7"/>
          <p:cNvSpPr>
            <a:spLocks noChangeArrowheads="1"/>
          </p:cNvSpPr>
          <p:nvPr/>
        </p:nvSpPr>
        <p:spPr bwMode="auto">
          <a:xfrm>
            <a:off x="6162317" y="3321577"/>
            <a:ext cx="251841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Пифагор</a:t>
            </a:r>
          </a:p>
        </p:txBody>
      </p:sp>
      <p:sp>
        <p:nvSpPr>
          <p:cNvPr id="20" name="AutoShape 8"/>
          <p:cNvSpPr>
            <a:spLocks noChangeArrowheads="1"/>
          </p:cNvSpPr>
          <p:nvPr/>
        </p:nvSpPr>
        <p:spPr bwMode="auto">
          <a:xfrm>
            <a:off x="6164514" y="2348880"/>
            <a:ext cx="2518409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Евклид</a:t>
            </a:r>
          </a:p>
        </p:txBody>
      </p:sp>
      <p:pic>
        <p:nvPicPr>
          <p:cNvPr id="11" name="Picture 4" descr="C:\Users\Палецких Елена\Desktop\Gobrecht_medal_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815" y="2060849"/>
            <a:ext cx="2733264" cy="4008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Палецких Елена\Desktop\iMSPRH5AZ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944" y="3350647"/>
            <a:ext cx="14287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41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349047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Муза – покровительница истории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pic>
        <p:nvPicPr>
          <p:cNvPr id="9" name="Picture 4" descr="C:\Users\Палецких Елена\Desktop\uchebnik-istorii-bez-repressij-i-raznoglasij-0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083" y="2132856"/>
            <a:ext cx="3199888" cy="3936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6158320" y="4293096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Урания</a:t>
            </a:r>
          </a:p>
        </p:txBody>
      </p:sp>
      <p:sp>
        <p:nvSpPr>
          <p:cNvPr id="12" name="AutoShape 6"/>
          <p:cNvSpPr>
            <a:spLocks noChangeArrowheads="1"/>
          </p:cNvSpPr>
          <p:nvPr/>
        </p:nvSpPr>
        <p:spPr bwMode="auto">
          <a:xfrm>
            <a:off x="6160517" y="5349194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Клио</a:t>
            </a:r>
          </a:p>
        </p:txBody>
      </p:sp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6158320" y="3197330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Эрато</a:t>
            </a: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6152180" y="2132856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Евтерпа</a:t>
            </a:r>
            <a:endParaRPr lang="ru-RU" sz="3600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25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2501175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Философ Древней Греции, который  открыл первую философскую школу, получившую название Академия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3403104" y="5071233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Платон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211416" y="5082194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Сократ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6211416" y="3573017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Диоген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3403104" y="3573016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Аристотель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  <p:pic>
        <p:nvPicPr>
          <p:cNvPr id="12" name="Picture 2" descr="C:\Users\Палецких Елена\Desktop\МХК\1315000900_image00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4" t="3084" r="3428" b="2801"/>
          <a:stretch/>
        </p:blipFill>
        <p:spPr bwMode="auto">
          <a:xfrm>
            <a:off x="527815" y="3298819"/>
            <a:ext cx="2588819" cy="276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447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Палецких Елена\Desktop\65620-Gold-Tragedy-Mask-larg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7814" y="2564904"/>
            <a:ext cx="2588819" cy="3054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925111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Жанр театрального искусства, название которого переводится с греческого как «песнь козлов»</a:t>
            </a: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7C8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</a:p>
        </p:txBody>
      </p:sp>
      <p:sp>
        <p:nvSpPr>
          <p:cNvPr id="10" name="AutoShape 5"/>
          <p:cNvSpPr>
            <a:spLocks noChangeArrowheads="1"/>
          </p:cNvSpPr>
          <p:nvPr/>
        </p:nvSpPr>
        <p:spPr bwMode="auto">
          <a:xfrm>
            <a:off x="3403104" y="4469435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драма</a:t>
            </a:r>
          </a:p>
        </p:txBody>
      </p:sp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6211416" y="4480396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трагедия</a:t>
            </a:r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6211416" y="2971219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комедия</a:t>
            </a:r>
          </a:p>
        </p:txBody>
      </p:sp>
      <p:sp>
        <p:nvSpPr>
          <p:cNvPr id="15" name="AutoShape 8"/>
          <p:cNvSpPr>
            <a:spLocks noChangeArrowheads="1"/>
          </p:cNvSpPr>
          <p:nvPr/>
        </p:nvSpPr>
        <p:spPr bwMode="auto">
          <a:xfrm>
            <a:off x="3403104" y="2971218"/>
            <a:ext cx="2520000" cy="720000"/>
          </a:xfrm>
          <a:prstGeom prst="roundRect">
            <a:avLst/>
          </a:prstGeom>
          <a:gradFill>
            <a:gsLst>
              <a:gs pos="0">
                <a:srgbClr val="66FFFF"/>
              </a:gs>
              <a:gs pos="50000">
                <a:schemeClr val="bg1"/>
              </a:gs>
              <a:gs pos="100000">
                <a:srgbClr val="66FFFF"/>
              </a:gs>
            </a:gsLst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пантомима</a:t>
            </a:r>
          </a:p>
        </p:txBody>
      </p:sp>
    </p:spTree>
    <p:extLst>
      <p:ext uri="{BB962C8B-B14F-4D97-AF65-F5344CB8AC3E}">
        <p14:creationId xmlns:p14="http://schemas.microsoft.com/office/powerpoint/2010/main" val="357557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rrowheads="1"/>
          </p:cNvSpPr>
          <p:nvPr/>
        </p:nvSpPr>
        <p:spPr bwMode="auto">
          <a:xfrm>
            <a:off x="827584" y="279753"/>
            <a:ext cx="7488832" cy="1853103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ru-RU" sz="3600" dirty="0">
                <a:solidFill>
                  <a:srgbClr val="FF5050"/>
                </a:solidFill>
              </a:rPr>
              <a:t>Древнеримская богиня, соответствующая греческой богине Афродите</a:t>
            </a:r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>
            <a:off x="3426736" y="4650145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Венера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6197997" y="4650145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Диана</a:t>
            </a:r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6197997" y="3140968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Минерва</a:t>
            </a: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3420596" y="3140967"/>
            <a:ext cx="2520000" cy="720000"/>
          </a:xfrm>
          <a:prstGeom prst="roundRect">
            <a:avLst/>
          </a:prstGeom>
          <a:gradFill>
            <a:gsLst>
              <a:gs pos="50000">
                <a:schemeClr val="bg1"/>
              </a:gs>
              <a:gs pos="0">
                <a:srgbClr val="66FFFF"/>
              </a:gs>
              <a:gs pos="100000">
                <a:srgbClr val="66FFFF"/>
              </a:gs>
            </a:gsLst>
            <a:lin ang="16200000" scaled="0"/>
          </a:gra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ru-RU" sz="3600" dirty="0">
                <a:solidFill>
                  <a:srgbClr val="003399"/>
                </a:solidFill>
              </a:rPr>
              <a:t>Юнона</a:t>
            </a:r>
            <a:endParaRPr lang="ru-RU" sz="3600" b="1" dirty="0">
              <a:solidFill>
                <a:srgbClr val="003399"/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107504" y="116632"/>
            <a:ext cx="540000" cy="540000"/>
          </a:xfrm>
          <a:prstGeom prst="ellipse">
            <a:avLst/>
          </a:prstGeom>
          <a:solidFill>
            <a:srgbClr val="FF66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pic>
        <p:nvPicPr>
          <p:cNvPr id="9" name="Picture 4" descr="C:\Users\Палецких Елена\Desktop\post-122960-1302572814_thumb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814" y="2492897"/>
            <a:ext cx="1553795" cy="3567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436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5269</TotalTime>
  <Words>809</Words>
  <Application>Microsoft Office PowerPoint</Application>
  <PresentationFormat>Экран (4:3)</PresentationFormat>
  <Paragraphs>334</Paragraphs>
  <Slides>50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О, счастливчик!</dc:title>
  <dc:subject>Игра по музыке для учащихся 7 класса</dc:subject>
  <dc:creator>Палецких Елена</dc:creator>
  <cp:lastModifiedBy>Палецких Елена</cp:lastModifiedBy>
  <cp:revision>549</cp:revision>
  <dcterms:created xsi:type="dcterms:W3CDTF">2018-03-11T10:35:27Z</dcterms:created>
  <dcterms:modified xsi:type="dcterms:W3CDTF">2021-12-18T16:50:33Z</dcterms:modified>
</cp:coreProperties>
</file>